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2" r:id="rId5"/>
  </p:sldIdLst>
  <p:sldSz cx="18288000" cy="10287000"/>
  <p:notesSz cx="6858000" cy="9144000"/>
  <p:embeddedFontLst>
    <p:embeddedFont>
      <p:font typeface="210 수퍼사이즈" panose="020B0600000101010101" charset="-127"/>
      <p:regular r:id="rId6"/>
    </p:embeddedFont>
    <p:embeddedFont>
      <p:font typeface="Source Han Sans KR Heavy" panose="020B0600000101010101" charset="-127"/>
      <p:regular r:id="rId7"/>
    </p:embeddedFont>
    <p:embeddedFont>
      <p:font typeface="서울의밤" panose="020B0600000101010101" charset="-127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76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6400" y="2328964"/>
            <a:ext cx="16001060" cy="1555546"/>
            <a:chOff x="1083271" y="2053243"/>
            <a:chExt cx="21334747" cy="2074062"/>
          </a:xfrm>
        </p:grpSpPr>
        <p:sp>
          <p:nvSpPr>
            <p:cNvPr id="3" name="TextBox 3"/>
            <p:cNvSpPr txBox="1"/>
            <p:nvPr/>
          </p:nvSpPr>
          <p:spPr>
            <a:xfrm>
              <a:off x="8156219" y="2160955"/>
              <a:ext cx="14261799" cy="196635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en-US" sz="9600" dirty="0">
                  <a:solidFill>
                    <a:srgbClr val="FFFFFF"/>
                  </a:solidFill>
                  <a:latin typeface="서울의밤"/>
                  <a:ea typeface="서울의밤"/>
                  <a:cs typeface="서울의밤"/>
                  <a:sym typeface="서울의밤"/>
                </a:rPr>
                <a:t>2020775066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83271" y="2053243"/>
              <a:ext cx="16531887" cy="1962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ko-KR" altLang="en-US" sz="9600" dirty="0">
                  <a:solidFill>
                    <a:srgbClr val="8CE21B"/>
                  </a:solidFill>
                  <a:latin typeface="서울의밤"/>
                  <a:ea typeface="서울의밤"/>
                  <a:cs typeface="서울의밤"/>
                  <a:sym typeface="서울의밤"/>
                </a:rPr>
                <a:t>최대훈</a:t>
              </a:r>
              <a:endParaRPr lang="en-US" sz="9600" dirty="0">
                <a:solidFill>
                  <a:srgbClr val="8CE21B"/>
                </a:solidFill>
                <a:latin typeface="서울의밤"/>
                <a:ea typeface="서울의밤"/>
                <a:cs typeface="서울의밤"/>
                <a:sym typeface="서울의밤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-420052" y="4352774"/>
            <a:ext cx="9564052" cy="2905922"/>
          </a:xfrm>
          <a:custGeom>
            <a:avLst/>
            <a:gdLst/>
            <a:ahLst/>
            <a:cxnLst/>
            <a:rect l="l" t="t" r="r" b="b"/>
            <a:pathLst>
              <a:path w="9564052" h="2905922">
                <a:moveTo>
                  <a:pt x="0" y="0"/>
                </a:moveTo>
                <a:lnTo>
                  <a:pt x="9564052" y="0"/>
                </a:lnTo>
                <a:lnTo>
                  <a:pt x="9564052" y="2905922"/>
                </a:lnTo>
                <a:lnTo>
                  <a:pt x="0" y="2905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12329286" y="4352774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0"/>
                </a:moveTo>
                <a:lnTo>
                  <a:pt x="5958714" y="0"/>
                </a:lnTo>
                <a:lnTo>
                  <a:pt x="5958714" y="5934226"/>
                </a:lnTo>
                <a:lnTo>
                  <a:pt x="0" y="59342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61974" y="6733982"/>
            <a:ext cx="9160299" cy="300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000" dirty="0">
                <a:solidFill>
                  <a:srgbClr val="FFFFFF"/>
                </a:solidFill>
                <a:latin typeface="210 수퍼사이즈"/>
                <a:ea typeface="210 수퍼사이즈"/>
                <a:cs typeface="210 수퍼사이즈"/>
                <a:sym typeface="210 수퍼사이즈"/>
              </a:rPr>
              <a:t>https://github.com/FB1937/Study-WebP/tree/master</a:t>
            </a:r>
          </a:p>
        </p:txBody>
      </p:sp>
      <p:sp>
        <p:nvSpPr>
          <p:cNvPr id="8" name="AutoShape 8"/>
          <p:cNvSpPr/>
          <p:nvPr/>
        </p:nvSpPr>
        <p:spPr>
          <a:xfrm>
            <a:off x="0" y="5862885"/>
            <a:ext cx="1156029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873472" y="6114970"/>
            <a:ext cx="1741452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-10800000" flipV="1">
            <a:off x="12329286" y="-128490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5934225"/>
                </a:moveTo>
                <a:lnTo>
                  <a:pt x="5958714" y="5934225"/>
                </a:lnTo>
                <a:lnTo>
                  <a:pt x="5958714" y="0"/>
                </a:lnTo>
                <a:lnTo>
                  <a:pt x="0" y="0"/>
                </a:lnTo>
                <a:lnTo>
                  <a:pt x="0" y="593422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0" y="6459887"/>
            <a:ext cx="3842906" cy="3827113"/>
          </a:xfrm>
          <a:custGeom>
            <a:avLst/>
            <a:gdLst/>
            <a:ahLst/>
            <a:cxnLst/>
            <a:rect l="l" t="t" r="r" b="b"/>
            <a:pathLst>
              <a:path w="3842906" h="3827113">
                <a:moveTo>
                  <a:pt x="3842906" y="0"/>
                </a:moveTo>
                <a:lnTo>
                  <a:pt x="0" y="0"/>
                </a:lnTo>
                <a:lnTo>
                  <a:pt x="0" y="3827113"/>
                </a:lnTo>
                <a:lnTo>
                  <a:pt x="3842906" y="3827113"/>
                </a:lnTo>
                <a:lnTo>
                  <a:pt x="38429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312496"/>
              </p:ext>
            </p:extLst>
          </p:nvPr>
        </p:nvGraphicFramePr>
        <p:xfrm>
          <a:off x="5608850" y="916157"/>
          <a:ext cx="11795543" cy="8342145"/>
        </p:xfrm>
        <a:graphic>
          <a:graphicData uri="http://schemas.openxmlformats.org/drawingml/2006/table">
            <a:tbl>
              <a:tblPr/>
              <a:tblGrid>
                <a:gridCol w="117955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68429">
                <a:tc>
                  <a:txBody>
                    <a:bodyPr/>
                    <a:lstStyle/>
                    <a:p>
                      <a:pPr marL="0" lvl="1" indent="0" algn="just">
                        <a:lnSpc>
                          <a:spcPts val="240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8429">
                <a:tc>
                  <a:txBody>
                    <a:bodyPr/>
                    <a:lstStyle/>
                    <a:p>
                      <a:pPr marL="0" lvl="1" indent="0" algn="just">
                        <a:lnSpc>
                          <a:spcPts val="240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8429">
                <a:tc>
                  <a:txBody>
                    <a:bodyPr/>
                    <a:lstStyle/>
                    <a:p>
                      <a:pPr marL="0" lvl="1" indent="0" algn="just">
                        <a:lnSpc>
                          <a:spcPts val="240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8429">
                <a:tc>
                  <a:txBody>
                    <a:bodyPr/>
                    <a:lstStyle/>
                    <a:p>
                      <a:pPr marL="0" lvl="1" indent="0" algn="just">
                        <a:lnSpc>
                          <a:spcPts val="240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68429">
                <a:tc>
                  <a:txBody>
                    <a:bodyPr/>
                    <a:lstStyle/>
                    <a:p>
                      <a:pPr marL="0" lvl="1" indent="0" algn="just">
                        <a:lnSpc>
                          <a:spcPts val="240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AutoShape 7"/>
          <p:cNvSpPr/>
          <p:nvPr/>
        </p:nvSpPr>
        <p:spPr>
          <a:xfrm flipV="1">
            <a:off x="0" y="2552700"/>
            <a:ext cx="18288000" cy="46421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F7897BA-5D58-755B-7378-D0ACF2924B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401" y="5805736"/>
            <a:ext cx="3684893" cy="43344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F6FF7F3-ED08-C271-8F8B-536C5D3298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401" y="146785"/>
            <a:ext cx="3684893" cy="46302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1ACC49C-C169-80FF-BAC4-46AFA59973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316" y="5815262"/>
            <a:ext cx="3248478" cy="432495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1C271E7-1A22-2FBE-6386-0B7E0FF65D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316" y="146783"/>
            <a:ext cx="3172268" cy="478656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31F705C-7508-1FCC-7ED9-ECDC8674E9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164" y="0"/>
            <a:ext cx="948042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30"/>
                </a:moveTo>
                <a:lnTo>
                  <a:pt x="4236239" y="4218830"/>
                </a:lnTo>
                <a:lnTo>
                  <a:pt x="4236239" y="0"/>
                </a:lnTo>
                <a:lnTo>
                  <a:pt x="0" y="0"/>
                </a:lnTo>
                <a:lnTo>
                  <a:pt x="0" y="421883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97176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652789"/>
            <a:ext cx="1071318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917524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서울의밤"/>
                <a:ea typeface="서울의밤"/>
                <a:cs typeface="서울의밤"/>
                <a:sym typeface="서울의밤"/>
              </a:rPr>
              <a:t>Node.js</a:t>
            </a:r>
            <a:r>
              <a:rPr lang="en-US" sz="7200">
                <a:solidFill>
                  <a:srgbClr val="8CE21B"/>
                </a:solidFill>
                <a:latin typeface="서울의밤"/>
                <a:ea typeface="서울의밤"/>
                <a:cs typeface="서울의밤"/>
                <a:sym typeface="서울의밤"/>
              </a:rPr>
              <a:t>의 장단점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94251" y="4276628"/>
            <a:ext cx="286368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서울의밤"/>
                <a:ea typeface="서울의밤"/>
                <a:cs typeface="서울의밤"/>
                <a:sym typeface="서울의밤"/>
              </a:rPr>
              <a:t>장점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30335" y="3557490"/>
            <a:ext cx="13092228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빠른 코드 실행 속도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비동기 처리로 효율적인 서버 관리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풀스택 JavaScript로 개발 가능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다양한 오픈 소스 모듈 지원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436736" y="6395260"/>
            <a:ext cx="1741452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436736" y="8000223"/>
            <a:ext cx="286368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서울의밤"/>
                <a:ea typeface="서울의밤"/>
                <a:cs typeface="서울의밤"/>
                <a:sym typeface="서울의밤"/>
              </a:rPr>
              <a:t>단점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30335" y="7014385"/>
            <a:ext cx="13092228" cy="2628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CPU 집약적인 작업에는 다소 부적합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단일 스레드 구조의 한계로 복잡한 처리가 어려움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콜백 지옥(Callback Hell) 문제 발생 가능성</a:t>
            </a:r>
          </a:p>
          <a:p>
            <a:pPr algn="l">
              <a:lnSpc>
                <a:spcPts val="4274"/>
              </a:lnSpc>
            </a:pPr>
            <a:r>
              <a:rPr lang="en-US" sz="2499" b="1" spc="-29">
                <a:solidFill>
                  <a:srgbClr val="FFFFFF"/>
                </a:solidFill>
                <a:latin typeface="Source Han Sans KR Heavy"/>
                <a:ea typeface="Source Han Sans KR Heavy"/>
                <a:cs typeface="Source Han Sans KR Heavy"/>
                <a:sym typeface="Source Han Sans KR Heavy"/>
              </a:rPr>
              <a:t>이렇게 Node.js의 장단점을 이해하면 어떤 프로젝트에 적합한지, 그리고 실무에서 어떻게 활용할 수 있을지 감이 잡히실 것입니다.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298117" y="-128490"/>
            <a:ext cx="3989883" cy="3973486"/>
          </a:xfrm>
          <a:custGeom>
            <a:avLst/>
            <a:gdLst/>
            <a:ahLst/>
            <a:cxnLst/>
            <a:rect l="l" t="t" r="r" b="b"/>
            <a:pathLst>
              <a:path w="3989883" h="3973486">
                <a:moveTo>
                  <a:pt x="0" y="3973486"/>
                </a:moveTo>
                <a:lnTo>
                  <a:pt x="3989883" y="3973486"/>
                </a:lnTo>
                <a:lnTo>
                  <a:pt x="3989883" y="0"/>
                </a:lnTo>
                <a:lnTo>
                  <a:pt x="0" y="0"/>
                </a:lnTo>
                <a:lnTo>
                  <a:pt x="0" y="397348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142027"/>
            <a:ext cx="4162078" cy="4144973"/>
          </a:xfrm>
          <a:custGeom>
            <a:avLst/>
            <a:gdLst/>
            <a:ahLst/>
            <a:cxnLst/>
            <a:rect l="l" t="t" r="r" b="b"/>
            <a:pathLst>
              <a:path w="4162078" h="4144973">
                <a:moveTo>
                  <a:pt x="4162078" y="0"/>
                </a:moveTo>
                <a:lnTo>
                  <a:pt x="0" y="0"/>
                </a:lnTo>
                <a:lnTo>
                  <a:pt x="0" y="4144973"/>
                </a:lnTo>
                <a:lnTo>
                  <a:pt x="4162078" y="4144973"/>
                </a:lnTo>
                <a:lnTo>
                  <a:pt x="41620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1806814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H="1">
            <a:off x="11433030" y="8581785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0" y="2155036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4125922" y="8233563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895088" y="3825946"/>
            <a:ext cx="1249782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sz="8799">
                <a:solidFill>
                  <a:srgbClr val="FFFFFF"/>
                </a:solidFill>
                <a:latin typeface="서울의밤"/>
                <a:ea typeface="서울의밤"/>
                <a:cs typeface="서울의밤"/>
                <a:sym typeface="서울의밤"/>
              </a:rPr>
              <a:t>마지막 핵심 기술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95088" y="5159446"/>
            <a:ext cx="1249782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sz="8799">
                <a:solidFill>
                  <a:srgbClr val="8CE21B"/>
                </a:solidFill>
                <a:latin typeface="서울의밤"/>
                <a:ea typeface="서울의밤"/>
                <a:cs typeface="서울의밤"/>
                <a:sym typeface="서울의밤"/>
              </a:rPr>
              <a:t>브리핑 세션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88</Words>
  <Application>Microsoft Office PowerPoint</Application>
  <PresentationFormat>사용자 지정</PresentationFormat>
  <Paragraphs>16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210 수퍼사이즈</vt:lpstr>
      <vt:lpstr>Arial</vt:lpstr>
      <vt:lpstr>Source Han Sans KR Heavy</vt:lpstr>
      <vt:lpstr>Calibri</vt:lpstr>
      <vt:lpstr>서울의밤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Node.js란 무엇인가요? Node.js는 JavaScript를 서버에서 실행할 수 있도록 만들어진 런타임 환경입니다. 런타임 환경이라는 말이 다소 어렵게 들릴 수 있지만, 쉽게 말해 JavaScript 코드를 웹 브라우저가 아닌 서버에서 직접 실행할 수 있게 해 주는 도구라고 이해하시면 됩니다. Node.js는 2009년에 **라이언 달(Ryan Dahl)**이라는 개발자가 처음 만들었고, 이후 빠르게 인기를 얻으며 다양한 웹 애플리케이션에</dc:title>
  <cp:lastModifiedBy>대훈 최</cp:lastModifiedBy>
  <cp:revision>2</cp:revision>
  <dcterms:created xsi:type="dcterms:W3CDTF">2006-08-16T00:00:00Z</dcterms:created>
  <dcterms:modified xsi:type="dcterms:W3CDTF">2024-12-09T16:16:31Z</dcterms:modified>
  <dc:identifier>DAGVhAjNG8U</dc:identifier>
</cp:coreProperties>
</file>

<file path=docProps/thumbnail.jpeg>
</file>